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7"/>
  </p:notesMasterIdLst>
  <p:sldIdLst>
    <p:sldId id="334" r:id="rId3"/>
    <p:sldId id="335" r:id="rId4"/>
    <p:sldId id="337" r:id="rId5"/>
    <p:sldId id="338" r:id="rId6"/>
    <p:sldId id="336" r:id="rId7"/>
    <p:sldId id="342" r:id="rId8"/>
    <p:sldId id="344" r:id="rId9"/>
    <p:sldId id="347" r:id="rId10"/>
    <p:sldId id="340" r:id="rId11"/>
    <p:sldId id="346" r:id="rId12"/>
    <p:sldId id="345" r:id="rId13"/>
    <p:sldId id="348" r:id="rId14"/>
    <p:sldId id="339" r:id="rId15"/>
    <p:sldId id="34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Gazeley" initials="LG" lastIdx="1" clrIdx="0">
    <p:extLst>
      <p:ext uri="{19B8F6BF-5375-455C-9EA6-DF929625EA0E}">
        <p15:presenceInfo xmlns:p15="http://schemas.microsoft.com/office/powerpoint/2012/main" userId="S::Lisa.Gazeley@hertfordshire.gov.uk::38b66a7d-c54a-4fd8-b47b-208515801a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82804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41" autoAdjust="0"/>
  </p:normalViewPr>
  <p:slideViewPr>
    <p:cSldViewPr snapToGrid="0">
      <p:cViewPr varScale="1">
        <p:scale>
          <a:sx n="66" d="100"/>
          <a:sy n="66" d="100"/>
        </p:scale>
        <p:origin x="52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8C6AD-0974-40CF-BA72-79EDFD2F90DE}" type="datetimeFigureOut">
              <a:rPr lang="en-GB" smtClean="0"/>
              <a:t>08/06/2022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93A0F-3481-468C-8F7A-008F21A8468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93A0F-3481-468C-8F7A-008F21A8468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5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ReachOut</a:t>
            </a:r>
            <a:r>
              <a:rPr lang="en-GB" dirty="0"/>
              <a:t> Service from Hertfordshire Mind Network is for</a:t>
            </a:r>
            <a:r>
              <a:rPr lang="en-GB" baseline="0" dirty="0"/>
              <a:t> young people aged between 10-17 or their parents/caregivers for support with any issues affecting their wellbeing. Instant message at www.hertordshiremindcyp.org or call on 01923 256391 option 2 on Mondays to Thursdays 5pm-8pm.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093A0F-3481-468C-8F7A-008F21A8468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12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7525" y="15906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5938" y="30607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AA744007-0C9A-944C-AEEC-C9B61CD41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649" y="5669281"/>
            <a:ext cx="1589204" cy="11800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760CD1C8-AEAA-5140-8BF5-F39A2D3F1C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938" y="6309452"/>
            <a:ext cx="33275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altLang="en-US" sz="2000" dirty="0">
                <a:solidFill>
                  <a:srgbClr val="96A800"/>
                </a:solidFill>
              </a:rPr>
              <a:t>www.hertfordshire.gov.uk</a:t>
            </a:r>
          </a:p>
        </p:txBody>
      </p:sp>
    </p:spTree>
    <p:extLst>
      <p:ext uri="{BB962C8B-B14F-4D97-AF65-F5344CB8AC3E}">
        <p14:creationId xmlns:p14="http://schemas.microsoft.com/office/powerpoint/2010/main" val="368010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434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274638"/>
            <a:ext cx="2022475" cy="4970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0538" y="274638"/>
            <a:ext cx="5918200" cy="4970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74638"/>
            <a:ext cx="809307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0538" y="1409700"/>
            <a:ext cx="8093075" cy="38354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5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2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216940A-DA3A-D448-B413-91EE620776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67" y="1323976"/>
            <a:ext cx="7547741" cy="488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ED8B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CD57BBC-C390-BA45-A09E-1543F43833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03767" y="2151912"/>
            <a:ext cx="7547741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008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9243B1B-C493-504E-A681-AF01347B9FF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503766" y="21282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52676AD1-D468-0F45-B6F1-BA4C300A4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3766" y="1323976"/>
            <a:ext cx="7547741" cy="4889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ED8B1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rgbClr val="43556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801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4C776B-AD84-DE40-A542-6A25C97B9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6A8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04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0437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0419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6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1409700"/>
            <a:ext cx="3970337" cy="383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09700"/>
            <a:ext cx="3970338" cy="383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95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148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480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18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83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56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5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547939C5-3DA0-424F-AD0B-9C64CBFBA61D}"/>
              </a:ext>
            </a:extLst>
          </p:cNvPr>
          <p:cNvSpPr>
            <a:spLocks/>
          </p:cNvSpPr>
          <p:nvPr userDrawn="1"/>
        </p:nvSpPr>
        <p:spPr bwMode="auto">
          <a:xfrm>
            <a:off x="-5321" y="5481870"/>
            <a:ext cx="9147175" cy="1376362"/>
          </a:xfrm>
          <a:custGeom>
            <a:avLst/>
            <a:gdLst>
              <a:gd name="T0" fmla="*/ 5762 w 5762"/>
              <a:gd name="T1" fmla="*/ 867 h 867"/>
              <a:gd name="T2" fmla="*/ 5762 w 5762"/>
              <a:gd name="T3" fmla="*/ 124 h 867"/>
              <a:gd name="T4" fmla="*/ 4975 w 5762"/>
              <a:gd name="T5" fmla="*/ 60 h 867"/>
              <a:gd name="T6" fmla="*/ 4161 w 5762"/>
              <a:gd name="T7" fmla="*/ 17 h 867"/>
              <a:gd name="T8" fmla="*/ 4031 w 5762"/>
              <a:gd name="T9" fmla="*/ 17 h 867"/>
              <a:gd name="T10" fmla="*/ 3628 w 5762"/>
              <a:gd name="T11" fmla="*/ 4 h 867"/>
              <a:gd name="T12" fmla="*/ 3491 w 5762"/>
              <a:gd name="T13" fmla="*/ 4 h 867"/>
              <a:gd name="T14" fmla="*/ 3080 w 5762"/>
              <a:gd name="T15" fmla="*/ 0 h 867"/>
              <a:gd name="T16" fmla="*/ 3026 w 5762"/>
              <a:gd name="T17" fmla="*/ 0 h 867"/>
              <a:gd name="T18" fmla="*/ 2246 w 5762"/>
              <a:gd name="T19" fmla="*/ 13 h 867"/>
              <a:gd name="T20" fmla="*/ 1466 w 5762"/>
              <a:gd name="T21" fmla="*/ 34 h 867"/>
              <a:gd name="T22" fmla="*/ 713 w 5762"/>
              <a:gd name="T23" fmla="*/ 73 h 867"/>
              <a:gd name="T24" fmla="*/ 2 w 5762"/>
              <a:gd name="T25" fmla="*/ 116 h 867"/>
              <a:gd name="T26" fmla="*/ 0 w 5762"/>
              <a:gd name="T27" fmla="*/ 867 h 867"/>
              <a:gd name="T28" fmla="*/ 5762 w 5762"/>
              <a:gd name="T29" fmla="*/ 86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62" h="867">
                <a:moveTo>
                  <a:pt x="5762" y="867"/>
                </a:moveTo>
                <a:lnTo>
                  <a:pt x="5762" y="124"/>
                </a:lnTo>
                <a:lnTo>
                  <a:pt x="4975" y="60"/>
                </a:lnTo>
                <a:lnTo>
                  <a:pt x="4161" y="17"/>
                </a:lnTo>
                <a:lnTo>
                  <a:pt x="4031" y="17"/>
                </a:lnTo>
                <a:lnTo>
                  <a:pt x="3628" y="4"/>
                </a:lnTo>
                <a:lnTo>
                  <a:pt x="3491" y="4"/>
                </a:lnTo>
                <a:lnTo>
                  <a:pt x="3080" y="0"/>
                </a:lnTo>
                <a:lnTo>
                  <a:pt x="3026" y="0"/>
                </a:lnTo>
                <a:lnTo>
                  <a:pt x="2246" y="13"/>
                </a:lnTo>
                <a:lnTo>
                  <a:pt x="1466" y="34"/>
                </a:lnTo>
                <a:lnTo>
                  <a:pt x="713" y="73"/>
                </a:lnTo>
                <a:lnTo>
                  <a:pt x="2" y="116"/>
                </a:lnTo>
                <a:lnTo>
                  <a:pt x="0" y="867"/>
                </a:lnTo>
                <a:lnTo>
                  <a:pt x="5762" y="867"/>
                </a:lnTo>
                <a:close/>
              </a:path>
            </a:pathLst>
          </a:custGeom>
          <a:solidFill>
            <a:srgbClr val="96A800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-12140" y="5518685"/>
            <a:ext cx="9156140" cy="1376362"/>
          </a:xfrm>
          <a:custGeom>
            <a:avLst/>
            <a:gdLst>
              <a:gd name="T0" fmla="*/ 5762 w 5762"/>
              <a:gd name="T1" fmla="*/ 867 h 867"/>
              <a:gd name="T2" fmla="*/ 5762 w 5762"/>
              <a:gd name="T3" fmla="*/ 124 h 867"/>
              <a:gd name="T4" fmla="*/ 4975 w 5762"/>
              <a:gd name="T5" fmla="*/ 60 h 867"/>
              <a:gd name="T6" fmla="*/ 4161 w 5762"/>
              <a:gd name="T7" fmla="*/ 17 h 867"/>
              <a:gd name="T8" fmla="*/ 4031 w 5762"/>
              <a:gd name="T9" fmla="*/ 17 h 867"/>
              <a:gd name="T10" fmla="*/ 3628 w 5762"/>
              <a:gd name="T11" fmla="*/ 4 h 867"/>
              <a:gd name="T12" fmla="*/ 3491 w 5762"/>
              <a:gd name="T13" fmla="*/ 4 h 867"/>
              <a:gd name="T14" fmla="*/ 3080 w 5762"/>
              <a:gd name="T15" fmla="*/ 0 h 867"/>
              <a:gd name="T16" fmla="*/ 3026 w 5762"/>
              <a:gd name="T17" fmla="*/ 0 h 867"/>
              <a:gd name="T18" fmla="*/ 2246 w 5762"/>
              <a:gd name="T19" fmla="*/ 13 h 867"/>
              <a:gd name="T20" fmla="*/ 1466 w 5762"/>
              <a:gd name="T21" fmla="*/ 34 h 867"/>
              <a:gd name="T22" fmla="*/ 713 w 5762"/>
              <a:gd name="T23" fmla="*/ 73 h 867"/>
              <a:gd name="T24" fmla="*/ 2 w 5762"/>
              <a:gd name="T25" fmla="*/ 116 h 867"/>
              <a:gd name="T26" fmla="*/ 0 w 5762"/>
              <a:gd name="T27" fmla="*/ 867 h 867"/>
              <a:gd name="T28" fmla="*/ 5762 w 5762"/>
              <a:gd name="T29" fmla="*/ 867 h 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62" h="867">
                <a:moveTo>
                  <a:pt x="5762" y="867"/>
                </a:moveTo>
                <a:lnTo>
                  <a:pt x="5762" y="124"/>
                </a:lnTo>
                <a:lnTo>
                  <a:pt x="4975" y="60"/>
                </a:lnTo>
                <a:lnTo>
                  <a:pt x="4161" y="17"/>
                </a:lnTo>
                <a:lnTo>
                  <a:pt x="4031" y="17"/>
                </a:lnTo>
                <a:lnTo>
                  <a:pt x="3628" y="4"/>
                </a:lnTo>
                <a:lnTo>
                  <a:pt x="3491" y="4"/>
                </a:lnTo>
                <a:lnTo>
                  <a:pt x="3080" y="0"/>
                </a:lnTo>
                <a:lnTo>
                  <a:pt x="3026" y="0"/>
                </a:lnTo>
                <a:lnTo>
                  <a:pt x="2246" y="13"/>
                </a:lnTo>
                <a:lnTo>
                  <a:pt x="1466" y="34"/>
                </a:lnTo>
                <a:lnTo>
                  <a:pt x="713" y="73"/>
                </a:lnTo>
                <a:lnTo>
                  <a:pt x="2" y="116"/>
                </a:lnTo>
                <a:lnTo>
                  <a:pt x="0" y="867"/>
                </a:lnTo>
                <a:lnTo>
                  <a:pt x="5762" y="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274638"/>
            <a:ext cx="80930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409700"/>
            <a:ext cx="8093075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03D5526-44E5-7248-911C-2128C819D9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649" y="5669281"/>
            <a:ext cx="1589204" cy="11800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" name="Text Box 11">
            <a:extLst>
              <a:ext uri="{FF2B5EF4-FFF2-40B4-BE49-F238E27FC236}">
                <a16:creationId xmlns:a16="http://schemas.microsoft.com/office/drawing/2014/main" id="{5D96912D-1252-FD4B-AAF7-2D0ADBC3FB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938" y="6309452"/>
            <a:ext cx="33275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GB" altLang="en-US" sz="2000" dirty="0">
                <a:solidFill>
                  <a:srgbClr val="96A800"/>
                </a:solidFill>
              </a:rPr>
              <a:t>www.hertfordshire.gov.uk</a:t>
            </a:r>
          </a:p>
        </p:txBody>
      </p:sp>
    </p:spTree>
    <p:extLst>
      <p:ext uri="{BB962C8B-B14F-4D97-AF65-F5344CB8AC3E}">
        <p14:creationId xmlns:p14="http://schemas.microsoft.com/office/powerpoint/2010/main" val="421729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6A800"/>
          </a:solidFill>
          <a:latin typeface="Arial" charset="0"/>
          <a:cs typeface="Arial" charset="0"/>
        </a:defRPr>
      </a:lvl9pPr>
    </p:titleStyle>
    <p:bodyStyle>
      <a:lvl1pPr marL="271463" indent="-271463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19150" indent="-28098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227138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35125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SzPct val="12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60588B0-BA90-464D-A034-AA904BF12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oth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talkherts.org/media/documents/parents/a4-mh-wellbeing-info-parents-and-carers-in-hertfordshire-oct21-accessibility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t.nhs.uk/our-services-and-referral-information/our-services-a-z/childrens-wellbeing-practitioners-servic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hertsfamilycentres.org/family-centres.aspx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forkids.co.uk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tsmindnetworkcyp.org/services-for-young-people/reachou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justtalkherts.org/just-talk-herts.asp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justtalkherts.org/young-people/young-people-looking-after-your-mental-health.aspx#Fivewaystowellbein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forteens.co.uk/hertfordshire/chathealth-texting-service-for-age-11-18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ervicesforyoungpeople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forteens.co.uk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firststepsed.co.uk/how-to-get-help/skills-for-carers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space.org.u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CEC9-36F5-4A0A-8BF5-CB4704BFE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Kooth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Content Placeholder 7" descr="A picture asking if you need to talk. Young people aged between 10-25 can contact www.kooth.com for free, safe and anonymous support.">
            <a:extLst>
              <a:ext uri="{FF2B5EF4-FFF2-40B4-BE49-F238E27FC236}">
                <a16:creationId xmlns:a16="http://schemas.microsoft.com/office/drawing/2014/main" id="{4ED75A6E-51B3-404D-BB41-ABD5B30CD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78905"/>
          </a:xfrm>
        </p:spPr>
      </p:pic>
      <p:sp>
        <p:nvSpPr>
          <p:cNvPr id="9" name="Speech Bubble: Rectangle with Corners Rounded 8" descr="A speech bubble explaining that Kooth can provide help for people aged between 10 and 25 who are feeling worried, anxious , stressed or frustrated.">
            <a:extLst>
              <a:ext uri="{FF2B5EF4-FFF2-40B4-BE49-F238E27FC236}">
                <a16:creationId xmlns:a16="http://schemas.microsoft.com/office/drawing/2014/main" id="{1995BBCD-FAD1-4019-86B4-7C80468CC0D2}"/>
              </a:ext>
            </a:extLst>
          </p:cNvPr>
          <p:cNvSpPr/>
          <p:nvPr/>
        </p:nvSpPr>
        <p:spPr bwMode="auto">
          <a:xfrm>
            <a:off x="4572000" y="96252"/>
            <a:ext cx="4367463" cy="2358189"/>
          </a:xfrm>
          <a:prstGeom prst="wedgeRoundRectCallout">
            <a:avLst>
              <a:gd name="adj1" fmla="val -47486"/>
              <a:gd name="adj2" fmla="val 10377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1AAC1-4FA6-481C-8B06-7E8C63D2B123}"/>
              </a:ext>
            </a:extLst>
          </p:cNvPr>
          <p:cNvSpPr txBox="1"/>
          <p:nvPr/>
        </p:nvSpPr>
        <p:spPr>
          <a:xfrm flipH="1">
            <a:off x="4993104" y="294851"/>
            <a:ext cx="3814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you’re age 10-25 and feeling worried, anxious, stressed or frustrated, </a:t>
            </a:r>
          </a:p>
          <a:p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some support at:</a:t>
            </a:r>
          </a:p>
          <a:p>
            <a:r>
              <a:rPr lang="en-GB" sz="2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  <a:hlinkClick r:id="rId4"/>
              </a:rPr>
              <a:t>www.kooth.com</a:t>
            </a:r>
            <a:endParaRPr lang="en-GB" sz="28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87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5D4EAB-FACB-4C4C-B5C6-E27E9FBB37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Just Talk Hertfordshire website for parents and carers</a:t>
            </a:r>
          </a:p>
        </p:txBody>
      </p:sp>
      <p:pic>
        <p:nvPicPr>
          <p:cNvPr id="2" name="Picture 1" descr="An image of the home page of the Just Talk Herts website and an image of the information leaflet for parents and carers on the website. ">
            <a:extLst>
              <a:ext uri="{FF2B5EF4-FFF2-40B4-BE49-F238E27FC236}">
                <a16:creationId xmlns:a16="http://schemas.microsoft.com/office/drawing/2014/main" id="{E9C39BF9-94B5-4F38-999E-37DE040016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8937"/>
            <a:ext cx="9143999" cy="45599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3EBFF2-15A0-4F96-B5F6-F196EBB87A67}"/>
              </a:ext>
            </a:extLst>
          </p:cNvPr>
          <p:cNvSpPr txBox="1"/>
          <p:nvPr/>
        </p:nvSpPr>
        <p:spPr>
          <a:xfrm>
            <a:off x="-2" y="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Mental health &amp; emotional wellbeing info for Hertfordshire parents and carers at: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www.just</a:t>
            </a:r>
            <a:r>
              <a:rPr lang="en-GB" sz="2800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talkherts.org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6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7776F3-13DA-487F-AAC8-0CCD3ACD38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ChatHealth</a:t>
            </a:r>
            <a:r>
              <a:rPr lang="en-GB" dirty="0">
                <a:solidFill>
                  <a:schemeClr val="tx2"/>
                </a:solidFill>
              </a:rPr>
              <a:t> Text Messaging Service for parents and carers of children aged 0-5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86709-653B-43A8-8A7C-48DF3476EF24}"/>
              </a:ext>
            </a:extLst>
          </p:cNvPr>
          <p:cNvSpPr txBox="1"/>
          <p:nvPr/>
        </p:nvSpPr>
        <p:spPr>
          <a:xfrm>
            <a:off x="276725" y="601579"/>
            <a:ext cx="35011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Parents and carers of</a:t>
            </a: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0-5 year olds can get emotional health &amp; wellbeing advice </a:t>
            </a: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from the Health Visiting Team via </a:t>
            </a:r>
            <a:r>
              <a:rPr lang="en-GB" sz="2400" b="1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ChatHealth</a:t>
            </a:r>
            <a:endParaRPr lang="en-GB" sz="2400" b="1" dirty="0">
              <a:solidFill>
                <a:srgbClr val="333333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text messaging service</a:t>
            </a:r>
          </a:p>
          <a:p>
            <a:pPr algn="ctr"/>
            <a:r>
              <a:rPr lang="en-GB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Mon-Fri 9-5pm </a:t>
            </a:r>
          </a:p>
          <a:p>
            <a:pPr algn="ctr"/>
            <a:endParaRPr lang="en-GB" sz="2400" b="1" dirty="0"/>
          </a:p>
        </p:txBody>
      </p:sp>
      <p:pic>
        <p:nvPicPr>
          <p:cNvPr id="2" name="Picture 1" descr="An image containing the number of the Health Visiting text messaging service for parents and carers of children aged 0-5 at 07480 635164">
            <a:extLst>
              <a:ext uri="{FF2B5EF4-FFF2-40B4-BE49-F238E27FC236}">
                <a16:creationId xmlns:a16="http://schemas.microsoft.com/office/drawing/2014/main" id="{26CC94C6-1705-40FF-833E-1072B6601C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69" y="397483"/>
            <a:ext cx="5269831" cy="4860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80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41EC-3A84-416C-977F-946B4A1348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Children’s Wellbeing Practitioner Webinar for children who are struggling to attend school due to anxiety</a:t>
            </a:r>
          </a:p>
        </p:txBody>
      </p:sp>
      <p:pic>
        <p:nvPicPr>
          <p:cNvPr id="3" name="Picture 2" descr="This is a picture with speech bubbles suggesting why children may be worrying about school. It is a part of a free webinar from the Children's Wellbeing Practitioners at Hertfordshire Community NHS Trust giving advice about helping young people who are struggling to attend school due to anxiety.">
            <a:extLst>
              <a:ext uri="{FF2B5EF4-FFF2-40B4-BE49-F238E27FC236}">
                <a16:creationId xmlns:a16="http://schemas.microsoft.com/office/drawing/2014/main" id="{B449EB91-9EC0-4F67-AA5B-74C2CB2BE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3" y="1036891"/>
            <a:ext cx="7744571" cy="4394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4FAC30-5D76-4001-8DD7-A079E134E1D4}"/>
              </a:ext>
            </a:extLst>
          </p:cNvPr>
          <p:cNvSpPr txBox="1"/>
          <p:nvPr/>
        </p:nvSpPr>
        <p:spPr>
          <a:xfrm>
            <a:off x="151076" y="128049"/>
            <a:ext cx="888955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Get advice for young people who are struggling to attend school due to anxiety in webinar from Children’s Wellbeing Practitioners at:</a:t>
            </a:r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www.hct.nhs.uk</a:t>
            </a:r>
            <a:endParaRPr lang="en-GB" sz="2800" b="1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765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hoto of a lady on the phone to the school nursing service about their child's health and wellbeing. The service is open Monday to Friday 9am-5pm on 0300 123 7572">
            <a:hlinkClick r:id="rId2"/>
            <a:extLst>
              <a:ext uri="{FF2B5EF4-FFF2-40B4-BE49-F238E27FC236}">
                <a16:creationId xmlns:a16="http://schemas.microsoft.com/office/drawing/2014/main" id="{9106FB55-5704-487D-852A-42351711CB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5937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85BE64-F33E-4D4C-AECD-F666135BC6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School Nursing Service number open Monday-Friday 9-5</a:t>
            </a:r>
          </a:p>
        </p:txBody>
      </p:sp>
    </p:spTree>
    <p:extLst>
      <p:ext uri="{BB962C8B-B14F-4D97-AF65-F5344CB8AC3E}">
        <p14:creationId xmlns:p14="http://schemas.microsoft.com/office/powerpoint/2010/main" val="339736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342E4-2A35-4722-9623-04300E9502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Health for Kids Website for Primary School Children</a:t>
            </a:r>
          </a:p>
        </p:txBody>
      </p:sp>
      <p:pic>
        <p:nvPicPr>
          <p:cNvPr id="4" name="Picture 3" descr="A screenshot of a webpage on www.healthforkids.co.uk website. The website provides information for primary school children, parents and carers on healthy body and mind topics.&#10;">
            <a:extLst>
              <a:ext uri="{FF2B5EF4-FFF2-40B4-BE49-F238E27FC236}">
                <a16:creationId xmlns:a16="http://schemas.microsoft.com/office/drawing/2014/main" id="{E631A1CB-CAF4-407A-849B-4B9640EC5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978"/>
            <a:ext cx="9144000" cy="46560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B757DD-9D09-4393-9809-B099F0F002E2}"/>
              </a:ext>
            </a:extLst>
          </p:cNvPr>
          <p:cNvSpPr txBox="1"/>
          <p:nvPr/>
        </p:nvSpPr>
        <p:spPr>
          <a:xfrm>
            <a:off x="0" y="27672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body &amp; mind topics by experts for primary school children at: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www.healthforkids.co.uk</a:t>
            </a:r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7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he ReachOut Service from Hertfordshire Mind Network is for young people aged between 10-17 or their parents/caregivers for support with any issues affecting their wellbeing. Instant message at www.hertordshiremindcyp.org or call on 01923 256391 option 2 on Mondays to Thursdays 5pm-8pm. &#10;">
            <a:hlinkClick r:id="rId3"/>
            <a:extLst>
              <a:ext uri="{FF2B5EF4-FFF2-40B4-BE49-F238E27FC236}">
                <a16:creationId xmlns:a16="http://schemas.microsoft.com/office/drawing/2014/main" id="{CA34F3BB-EAA8-4C7B-8BCD-174D73FB0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9144000" cy="5919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002824-5985-4D98-B42A-CC511D996B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Hertfordshire Mind Network’s </a:t>
            </a:r>
            <a:r>
              <a:rPr lang="en-GB" dirty="0" err="1">
                <a:solidFill>
                  <a:schemeClr val="tx2"/>
                </a:solidFill>
              </a:rPr>
              <a:t>ReachOut</a:t>
            </a:r>
            <a:r>
              <a:rPr lang="en-GB" dirty="0">
                <a:solidFill>
                  <a:schemeClr val="tx2"/>
                </a:solidFill>
              </a:rPr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197579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43DC-C32F-485F-8BAC-13C9D2502B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Just Talk Hertfordshire</a:t>
            </a:r>
          </a:p>
        </p:txBody>
      </p:sp>
      <p:pic>
        <p:nvPicPr>
          <p:cNvPr id="3" name="Picture 2" descr="An image asking young people to talk if there is something on their mind and that there is support to help at www.justtalkherts.org">
            <a:hlinkClick r:id="rId2"/>
            <a:extLst>
              <a:ext uri="{FF2B5EF4-FFF2-40B4-BE49-F238E27FC236}">
                <a16:creationId xmlns:a16="http://schemas.microsoft.com/office/drawing/2014/main" id="{3F3C1518-C62C-4C51-A777-D90321647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5957"/>
            <a:ext cx="9144000" cy="5005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9AFF59-8163-4256-AA9B-A11EC0A22E29}"/>
              </a:ext>
            </a:extLst>
          </p:cNvPr>
          <p:cNvSpPr txBox="1"/>
          <p:nvPr/>
        </p:nvSpPr>
        <p:spPr>
          <a:xfrm>
            <a:off x="0" y="132347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>
                <a:solidFill>
                  <a:schemeClr val="bg1"/>
                </a:solidFill>
              </a:rPr>
              <a:t>If there’s something on your mind, Talking Shows Strength </a:t>
            </a:r>
          </a:p>
        </p:txBody>
      </p:sp>
    </p:spTree>
    <p:extLst>
      <p:ext uri="{BB962C8B-B14F-4D97-AF65-F5344CB8AC3E}">
        <p14:creationId xmlns:p14="http://schemas.microsoft.com/office/powerpoint/2010/main" val="315843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A320-A013-40B3-A1BB-7554EA8E7E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Just Talk Hertfordshire Five Ways to Wellbeing E-learning modules</a:t>
            </a:r>
          </a:p>
        </p:txBody>
      </p:sp>
      <p:pic>
        <p:nvPicPr>
          <p:cNvPr id="3" name="Picture 2" descr="An image asking young people to do the free, Five Ways to Wellbeing E-learning modules at www.justtalkherts.org .There are separate modules for primary and secondary school age">
            <a:hlinkClick r:id="rId2"/>
            <a:extLst>
              <a:ext uri="{FF2B5EF4-FFF2-40B4-BE49-F238E27FC236}">
                <a16:creationId xmlns:a16="http://schemas.microsoft.com/office/drawing/2014/main" id="{5613BB39-BB77-4036-9811-FB68943A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8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00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C40D5-55C2-4A70-941B-1CBB37C190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 err="1">
                <a:solidFill>
                  <a:schemeClr val="tx2"/>
                </a:solidFill>
              </a:rPr>
              <a:t>ChatHealth</a:t>
            </a:r>
            <a:r>
              <a:rPr lang="en-GB" dirty="0">
                <a:solidFill>
                  <a:schemeClr val="tx2"/>
                </a:solidFill>
              </a:rPr>
              <a:t> Texting Service for 11-19s</a:t>
            </a:r>
          </a:p>
        </p:txBody>
      </p:sp>
      <p:pic>
        <p:nvPicPr>
          <p:cNvPr id="5" name="Picture 4" descr="A picture containing a coffee and a person with a phone contacting ChatHealth on 07480 635050. This service is for young people age 11-19 to ask a school nurse for confidential wellbeing advice ">
            <a:extLst>
              <a:ext uri="{FF2B5EF4-FFF2-40B4-BE49-F238E27FC236}">
                <a16:creationId xmlns:a16="http://schemas.microsoft.com/office/drawing/2014/main" id="{793EF1B1-C256-4E16-A26B-71EFEEC8E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313" cy="5149516"/>
          </a:xfrm>
          <a:prstGeom prst="rect">
            <a:avLst/>
          </a:prstGeom>
        </p:spPr>
      </p:pic>
      <p:sp>
        <p:nvSpPr>
          <p:cNvPr id="6" name="Speech Bubble: Rectangle with Corners Rounded 5" descr="A speech bubble saying it is easy for people between the ages of 11-19 to text the school nurse for confidential and safe wellbeing advice on 07480 635050">
            <a:extLst>
              <a:ext uri="{FF2B5EF4-FFF2-40B4-BE49-F238E27FC236}">
                <a16:creationId xmlns:a16="http://schemas.microsoft.com/office/drawing/2014/main" id="{141E30DD-176E-43A5-85F8-D3D3F1A98B17}"/>
              </a:ext>
            </a:extLst>
          </p:cNvPr>
          <p:cNvSpPr/>
          <p:nvPr/>
        </p:nvSpPr>
        <p:spPr bwMode="auto">
          <a:xfrm>
            <a:off x="5510463" y="662527"/>
            <a:ext cx="3441032" cy="2682251"/>
          </a:xfrm>
          <a:prstGeom prst="wedgeRoundRectCallout">
            <a:avLst>
              <a:gd name="adj1" fmla="val -47486"/>
              <a:gd name="adj2" fmla="val 10377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B4A5E5-8BF8-46FA-9C87-2966BF79BB1C}"/>
              </a:ext>
            </a:extLst>
          </p:cNvPr>
          <p:cNvSpPr txBox="1"/>
          <p:nvPr/>
        </p:nvSpPr>
        <p:spPr>
          <a:xfrm>
            <a:off x="5763126" y="818148"/>
            <a:ext cx="3188369" cy="251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easy for 11-19s to text </a:t>
            </a: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School Nurse at </a:t>
            </a:r>
            <a:r>
              <a:rPr lang="en-GB" sz="2400" b="1" u="sng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ChatHealth</a:t>
            </a:r>
            <a:endParaRPr lang="en-GB" sz="24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GB" sz="2400" b="1" dirty="0"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confidential &amp; safe wellbeing advice  </a:t>
            </a:r>
            <a:endParaRPr lang="en-GB" sz="24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" name="Picture 7" descr="A speech bubble explaining that it is easy for people aged between 11 and 19 to text the school nurse for confidential and safe wellbeing advice on 07480 635050">
            <a:extLst>
              <a:ext uri="{FF2B5EF4-FFF2-40B4-BE49-F238E27FC236}">
                <a16:creationId xmlns:a16="http://schemas.microsoft.com/office/drawing/2014/main" id="{AED4B09C-2B9E-4E08-AF75-03AB5C8FDEE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232" y="6039852"/>
            <a:ext cx="1140291" cy="48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04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203C9-8703-4F6D-A7A1-D051CF71F08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Services for Young People</a:t>
            </a:r>
          </a:p>
        </p:txBody>
      </p:sp>
      <p:pic>
        <p:nvPicPr>
          <p:cNvPr id="3" name="Picture 2" descr="A picture of the Services for Young People logo. This service offers advice, work related learning and emotional support at 0300 123 7538">
            <a:hlinkClick r:id="rId2"/>
            <a:extLst>
              <a:ext uri="{FF2B5EF4-FFF2-40B4-BE49-F238E27FC236}">
                <a16:creationId xmlns:a16="http://schemas.microsoft.com/office/drawing/2014/main" id="{43CFEF78-6E17-4FA2-8B3E-162E64CB2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573" y="360949"/>
            <a:ext cx="5999101" cy="33209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DF58E1-6928-4BF2-A306-B3160171B069}"/>
              </a:ext>
            </a:extLst>
          </p:cNvPr>
          <p:cNvSpPr txBox="1"/>
          <p:nvPr/>
        </p:nvSpPr>
        <p:spPr>
          <a:xfrm>
            <a:off x="84222" y="3765885"/>
            <a:ext cx="90597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Information, advice, guidance, work related learning and emotional support for young people at: </a:t>
            </a:r>
          </a:p>
          <a:p>
            <a:pPr algn="ctr"/>
            <a:r>
              <a:rPr lang="en-GB" sz="36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0300 123 7538</a:t>
            </a:r>
            <a:endParaRPr lang="en-GB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5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2A42-09F5-4810-8683-BB8878FF59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Health for Teens website</a:t>
            </a:r>
          </a:p>
        </p:txBody>
      </p:sp>
      <p:pic>
        <p:nvPicPr>
          <p:cNvPr id="3" name="Picture 2" descr="A picture of a page from the www.healthforteens.co.uk website which has healthy body and mind topics by experts for young people aged between 11 and 19.">
            <a:extLst>
              <a:ext uri="{FF2B5EF4-FFF2-40B4-BE49-F238E27FC236}">
                <a16:creationId xmlns:a16="http://schemas.microsoft.com/office/drawing/2014/main" id="{02DD5115-1A38-46F7-AAD4-98DAAA8B3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772"/>
            <a:ext cx="9143999" cy="45132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FA659-E5DE-40D4-9D65-F60A6D0F2520}"/>
              </a:ext>
            </a:extLst>
          </p:cNvPr>
          <p:cNvSpPr txBox="1"/>
          <p:nvPr/>
        </p:nvSpPr>
        <p:spPr>
          <a:xfrm>
            <a:off x="216567" y="257961"/>
            <a:ext cx="8710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Healthy body &amp; mind topics by experts for 11-19s at:</a:t>
            </a:r>
          </a:p>
          <a:p>
            <a:pPr algn="ctr"/>
            <a:r>
              <a:rPr lang="en-GB" sz="28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www.healthforteens.co.uk</a:t>
            </a:r>
            <a:endParaRPr lang="en-GB" sz="2800" b="1" u="sng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84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C4E3-0F02-442B-B4A9-F3AD01B03D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Eating Disorders and Body Image Skills from First Steps ED for Parents, Carers and Older Siblings</a:t>
            </a:r>
          </a:p>
        </p:txBody>
      </p:sp>
      <p:sp>
        <p:nvSpPr>
          <p:cNvPr id="4" name="Rectangle 3" descr="Information about a free, four week programme of online sessions for parents, carers and older siblings of young people with body image problems and/or eating disorders from First Steps ED.">
            <a:extLst>
              <a:ext uri="{FF2B5EF4-FFF2-40B4-BE49-F238E27FC236}">
                <a16:creationId xmlns:a16="http://schemas.microsoft.com/office/drawing/2014/main" id="{379332BF-0E77-49F0-BAC1-311C564084B4}"/>
              </a:ext>
            </a:extLst>
          </p:cNvPr>
          <p:cNvSpPr/>
          <p:nvPr/>
        </p:nvSpPr>
        <p:spPr bwMode="auto">
          <a:xfrm>
            <a:off x="-1" y="4987636"/>
            <a:ext cx="9252065" cy="19950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" name="Picture 2" descr="An image with details of a free four week programme of online training for parents, carers and older siblings of young people with body image problems and/or an eating disorder. Sessions are via zoom on Tuesday evenings and you can find out more at www.firststepsed.co.uk">
            <a:hlinkClick r:id="rId2"/>
            <a:extLst>
              <a:ext uri="{FF2B5EF4-FFF2-40B4-BE49-F238E27FC236}">
                <a16:creationId xmlns:a16="http://schemas.microsoft.com/office/drawing/2014/main" id="{74DD1B5B-EE4D-413C-BA72-D2B5C4BB4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2" y="65056"/>
            <a:ext cx="6917635" cy="69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8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5AAD9-39A7-4026-8CF8-C2BA82779F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0538" y="-1143000"/>
            <a:ext cx="8093075" cy="1143000"/>
          </a:xfr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tx2"/>
                </a:solidFill>
              </a:rPr>
              <a:t>Student Space website for mental health and emotional wellbeing of Uni students</a:t>
            </a:r>
          </a:p>
        </p:txBody>
      </p:sp>
      <p:pic>
        <p:nvPicPr>
          <p:cNvPr id="1026" name="Picture 2" descr="illustration of woman with a hijab on a bicycle">
            <a:extLst>
              <a:ext uri="{FF2B5EF4-FFF2-40B4-BE49-F238E27FC236}">
                <a16:creationId xmlns:a16="http://schemas.microsoft.com/office/drawing/2014/main" id="{627F1E10-17BF-4309-8F60-85C0F3AFB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0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 descr="A speech bubble explaining that www.studentspace.org.uk is a website for mental health and emotional wellbeing, with articles, blogs, tips and advice for university students.">
            <a:extLst>
              <a:ext uri="{FF2B5EF4-FFF2-40B4-BE49-F238E27FC236}">
                <a16:creationId xmlns:a16="http://schemas.microsoft.com/office/drawing/2014/main" id="{407CEF0A-5CC3-4CA0-AF07-18F97B4DA9E6}"/>
              </a:ext>
            </a:extLst>
          </p:cNvPr>
          <p:cNvSpPr/>
          <p:nvPr/>
        </p:nvSpPr>
        <p:spPr bwMode="auto">
          <a:xfrm>
            <a:off x="84221" y="252663"/>
            <a:ext cx="3826042" cy="2256004"/>
          </a:xfrm>
          <a:prstGeom prst="wedgeRoundRectCallout">
            <a:avLst>
              <a:gd name="adj1" fmla="val -54090"/>
              <a:gd name="adj2" fmla="val 7617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24E9A-0194-417D-950C-8182E83B06E3}"/>
              </a:ext>
            </a:extLst>
          </p:cNvPr>
          <p:cNvSpPr txBox="1"/>
          <p:nvPr/>
        </p:nvSpPr>
        <p:spPr>
          <a:xfrm>
            <a:off x="288757" y="252663"/>
            <a:ext cx="3705727" cy="21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Check out </a:t>
            </a:r>
            <a:r>
              <a:rPr lang="en-GB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www.studentspace.org.uk</a:t>
            </a:r>
            <a:endParaRPr lang="en-GB" sz="2200" b="1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mental health &amp; emotional wellbeing articles, blogs, tips and advice for </a:t>
            </a:r>
            <a:r>
              <a:rPr lang="en-GB" sz="22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uni</a:t>
            </a:r>
            <a:r>
              <a:rPr lang="en-GB" sz="22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students</a:t>
            </a:r>
            <a:endParaRPr lang="en-GB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04057"/>
      </p:ext>
    </p:extLst>
  </p:cSld>
  <p:clrMapOvr>
    <a:masterClrMapping/>
  </p:clrMapOvr>
</p:sld>
</file>

<file path=ppt/theme/theme1.xml><?xml version="1.0" encoding="utf-8"?>
<a:theme xmlns:a="http://schemas.openxmlformats.org/drawingml/2006/main" name="pptblack">
  <a:themeElements>
    <a:clrScheme name="Custom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64FF"/>
      </a:accent1>
      <a:accent2>
        <a:srgbClr val="800080"/>
      </a:accent2>
      <a:accent3>
        <a:srgbClr val="AAAAAA"/>
      </a:accent3>
      <a:accent4>
        <a:srgbClr val="DADADA"/>
      </a:accent4>
      <a:accent5>
        <a:srgbClr val="AAB8FF"/>
      </a:accent5>
      <a:accent6>
        <a:srgbClr val="730073"/>
      </a:accent6>
      <a:hlink>
        <a:srgbClr val="0033CC"/>
      </a:hlink>
      <a:folHlink>
        <a:srgbClr val="FF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96A800"/>
        </a:dk2>
        <a:lt2>
          <a:srgbClr val="FFFF00"/>
        </a:lt2>
        <a:accent1>
          <a:srgbClr val="0064FF"/>
        </a:accent1>
        <a:accent2>
          <a:srgbClr val="800080"/>
        </a:accent2>
        <a:accent3>
          <a:srgbClr val="C9D1AA"/>
        </a:accent3>
        <a:accent4>
          <a:srgbClr val="DADADA"/>
        </a:accent4>
        <a:accent5>
          <a:srgbClr val="AAB8FF"/>
        </a:accent5>
        <a:accent6>
          <a:srgbClr val="730073"/>
        </a:accent6>
        <a:hlink>
          <a:srgbClr val="F60064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0064FF"/>
        </a:accent1>
        <a:accent2>
          <a:srgbClr val="800080"/>
        </a:accent2>
        <a:accent3>
          <a:srgbClr val="AAAAAA"/>
        </a:accent3>
        <a:accent4>
          <a:srgbClr val="DADADA"/>
        </a:accent4>
        <a:accent5>
          <a:srgbClr val="AAB8FF"/>
        </a:accent5>
        <a:accent6>
          <a:srgbClr val="730073"/>
        </a:accent6>
        <a:hlink>
          <a:srgbClr val="F60064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</TotalTime>
  <Words>371</Words>
  <Application>Microsoft Office PowerPoint</Application>
  <PresentationFormat>On-screen Show (4:3)</PresentationFormat>
  <Paragraphs>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pptblack</vt:lpstr>
      <vt:lpstr>1_Office Theme</vt:lpstr>
      <vt:lpstr>Kooth</vt:lpstr>
      <vt:lpstr>Hertfordshire Mind Network’s ReachOut Service</vt:lpstr>
      <vt:lpstr>Just Talk Hertfordshire</vt:lpstr>
      <vt:lpstr>Just Talk Hertfordshire Five Ways to Wellbeing E-learning modules</vt:lpstr>
      <vt:lpstr>ChatHealth Texting Service for 11-19s</vt:lpstr>
      <vt:lpstr>Services for Young People</vt:lpstr>
      <vt:lpstr>Health for Teens website</vt:lpstr>
      <vt:lpstr>Eating Disorders and Body Image Skills from First Steps ED for Parents, Carers and Older Siblings</vt:lpstr>
      <vt:lpstr>Student Space website for mental health and emotional wellbeing of Uni students</vt:lpstr>
      <vt:lpstr>Just Talk Hertfordshire website for parents and carers</vt:lpstr>
      <vt:lpstr>ChatHealth Text Messaging Service for parents and carers of children aged 0-5</vt:lpstr>
      <vt:lpstr>Children’s Wellbeing Practitioner Webinar for children who are struggling to attend school due to anxiety</vt:lpstr>
      <vt:lpstr>School Nursing Service number open Monday-Friday 9-5</vt:lpstr>
      <vt:lpstr>Health for Kids Website for Primary School Children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emotional health and mental wellbeing needs of children and young people in Hertfordshire? – Jen Beer, 5 minutes.   Overview of current services and funding, and service changes since CAMHS transformation started in 2015 (Simon Pattison / Deborah Sheppard) – 10 minutes Public Health support and campaigns relevant to emotional wellbeing - Jen Beer, 10 minutes Children’s Services support relevant to emotional wellbeing - Joella Scott, 10 minutes Other relevant commissioned services and support – Deborah Sheppard, 10 minutes Current Hertfordshire Community NHS Trust (HCT) support - Marion Dunstone, 10 minutes Current Hertfordshire Partnership NHS Foundation Trust (HPFT) support - Sandra Brookes, 10 minutes Future transformation plans - Marion Ingram, 10 minutes Time for questions – 45 minutes</dc:title>
  <dc:creator>Helena Russell</dc:creator>
  <cp:lastModifiedBy>Lisa Gazeley</cp:lastModifiedBy>
  <cp:revision>120</cp:revision>
  <dcterms:created xsi:type="dcterms:W3CDTF">2020-08-13T11:01:45Z</dcterms:created>
  <dcterms:modified xsi:type="dcterms:W3CDTF">2022-06-08T11:53:16Z</dcterms:modified>
</cp:coreProperties>
</file>